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356" r:id="rId3"/>
    <p:sldId id="384" r:id="rId4"/>
    <p:sldId id="385" r:id="rId5"/>
    <p:sldId id="371" r:id="rId6"/>
    <p:sldId id="386" r:id="rId7"/>
    <p:sldId id="374" r:id="rId8"/>
    <p:sldId id="380" r:id="rId9"/>
    <p:sldId id="381" r:id="rId10"/>
    <p:sldId id="383" r:id="rId11"/>
    <p:sldId id="375" r:id="rId12"/>
    <p:sldId id="303"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ina Pasha" initials="S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996600"/>
    <a:srgbClr val="003366"/>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4591" autoAdjust="0"/>
  </p:normalViewPr>
  <p:slideViewPr>
    <p:cSldViewPr>
      <p:cViewPr>
        <p:scale>
          <a:sx n="58" d="100"/>
          <a:sy n="58" d="100"/>
        </p:scale>
        <p:origin x="-48"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4" d="100"/>
          <a:sy n="84" d="100"/>
        </p:scale>
        <p:origin x="3792" y="10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37" tIns="46219" rIns="92437" bIns="46219"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437" tIns="46219" rIns="92437" bIns="46219" rtlCol="0"/>
          <a:lstStyle>
            <a:lvl1pPr algn="r">
              <a:defRPr sz="1200"/>
            </a:lvl1pPr>
          </a:lstStyle>
          <a:p>
            <a:pPr>
              <a:defRPr/>
            </a:pPr>
            <a:r>
              <a:rPr lang="en-US" smtClean="0"/>
              <a:t>July 9, 2015</a:t>
            </a:r>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2437" tIns="46219" rIns="92437" bIns="46219"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437" tIns="46219" rIns="92437" bIns="46219" rtlCol="0" anchor="b"/>
          <a:lstStyle>
            <a:lvl1pPr algn="r">
              <a:defRPr sz="1200"/>
            </a:lvl1pPr>
          </a:lstStyle>
          <a:p>
            <a:pPr>
              <a:defRPr/>
            </a:pPr>
            <a:fld id="{CAD9CBE8-081D-48F0-9629-2A4108A3AC08}" type="slidenum">
              <a:rPr lang="en-US"/>
              <a:pPr>
                <a:defRPr/>
              </a:pPr>
              <a:t>‹#›</a:t>
            </a:fld>
            <a:endParaRPr lang="en-US" dirty="0"/>
          </a:p>
        </p:txBody>
      </p:sp>
    </p:spTree>
    <p:extLst>
      <p:ext uri="{BB962C8B-B14F-4D97-AF65-F5344CB8AC3E}">
        <p14:creationId xmlns:p14="http://schemas.microsoft.com/office/powerpoint/2010/main" val="19901594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2437" tIns="46219" rIns="92437" bIns="46219" numCol="1" anchor="t" anchorCtr="0" compatLnSpc="1">
            <a:prstTxWarp prst="textNoShape">
              <a:avLst/>
            </a:prstTxWarp>
          </a:bodyPr>
          <a:lstStyle>
            <a:lvl1pPr>
              <a:defRPr sz="1200"/>
            </a:lvl1pPr>
          </a:lstStyle>
          <a:p>
            <a:pPr>
              <a:defRPr/>
            </a:pPr>
            <a:endParaRPr lang="en-US" dirty="0"/>
          </a:p>
        </p:txBody>
      </p:sp>
      <p:sp>
        <p:nvSpPr>
          <p:cNvPr id="419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2437" tIns="46219" rIns="92437" bIns="46219" numCol="1" anchor="t" anchorCtr="0" compatLnSpc="1">
            <a:prstTxWarp prst="textNoShape">
              <a:avLst/>
            </a:prstTxWarp>
          </a:bodyPr>
          <a:lstStyle>
            <a:lvl1pPr algn="r">
              <a:defRPr sz="1200"/>
            </a:lvl1pPr>
          </a:lstStyle>
          <a:p>
            <a:pPr>
              <a:defRPr/>
            </a:pPr>
            <a:r>
              <a:rPr lang="en-US" smtClean="0"/>
              <a:t>July 9, 2015</a:t>
            </a:r>
            <a:endParaRPr lang="en-US" dirty="0"/>
          </a:p>
        </p:txBody>
      </p:sp>
      <p:sp>
        <p:nvSpPr>
          <p:cNvPr id="3482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701041" y="4415790"/>
            <a:ext cx="5608320" cy="4183380"/>
          </a:xfrm>
          <a:prstGeom prst="rect">
            <a:avLst/>
          </a:prstGeom>
          <a:noFill/>
          <a:ln w="9525">
            <a:noFill/>
            <a:miter lim="800000"/>
            <a:headEnd/>
            <a:tailEnd/>
          </a:ln>
          <a:effectLst/>
        </p:spPr>
        <p:txBody>
          <a:bodyPr vert="horz" wrap="square" lIns="92437" tIns="46219" rIns="92437" bIns="462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1" y="8829967"/>
            <a:ext cx="3037840" cy="464820"/>
          </a:xfrm>
          <a:prstGeom prst="rect">
            <a:avLst/>
          </a:prstGeom>
          <a:noFill/>
          <a:ln w="9525">
            <a:noFill/>
            <a:miter lim="800000"/>
            <a:headEnd/>
            <a:tailEnd/>
          </a:ln>
          <a:effectLst/>
        </p:spPr>
        <p:txBody>
          <a:bodyPr vert="horz" wrap="square" lIns="92437" tIns="46219" rIns="92437" bIns="46219" numCol="1" anchor="b" anchorCtr="0" compatLnSpc="1">
            <a:prstTxWarp prst="textNoShape">
              <a:avLst/>
            </a:prstTxWarp>
          </a:bodyPr>
          <a:lstStyle>
            <a:lvl1pPr>
              <a:defRPr sz="1200"/>
            </a:lvl1pPr>
          </a:lstStyle>
          <a:p>
            <a:pPr>
              <a:defRPr/>
            </a:pPr>
            <a:endParaRPr lang="en-US" dirty="0"/>
          </a:p>
        </p:txBody>
      </p:sp>
      <p:sp>
        <p:nvSpPr>
          <p:cNvPr id="419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2437" tIns="46219" rIns="92437" bIns="46219" numCol="1" anchor="b" anchorCtr="0" compatLnSpc="1">
            <a:prstTxWarp prst="textNoShape">
              <a:avLst/>
            </a:prstTxWarp>
          </a:bodyPr>
          <a:lstStyle>
            <a:lvl1pPr algn="r">
              <a:defRPr sz="1200"/>
            </a:lvl1pPr>
          </a:lstStyle>
          <a:p>
            <a:pPr>
              <a:defRPr/>
            </a:pPr>
            <a:fld id="{D3C59B76-7995-49A5-811D-554F565BF46A}" type="slidenum">
              <a:rPr lang="en-US"/>
              <a:pPr>
                <a:defRPr/>
              </a:pPr>
              <a:t>‹#›</a:t>
            </a:fld>
            <a:endParaRPr lang="en-US" dirty="0"/>
          </a:p>
        </p:txBody>
      </p:sp>
    </p:spTree>
    <p:extLst>
      <p:ext uri="{BB962C8B-B14F-4D97-AF65-F5344CB8AC3E}">
        <p14:creationId xmlns:p14="http://schemas.microsoft.com/office/powerpoint/2010/main" val="353603141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51051" indent="-288866" eaLnBrk="0" hangingPunct="0">
              <a:spcBef>
                <a:spcPct val="30000"/>
              </a:spcBef>
              <a:defRPr sz="1200">
                <a:solidFill>
                  <a:schemeClr val="tx1"/>
                </a:solidFill>
                <a:latin typeface="Times New Roman" pitchFamily="18" charset="0"/>
              </a:defRPr>
            </a:lvl2pPr>
            <a:lvl3pPr marL="1155464" indent="-231093" eaLnBrk="0" hangingPunct="0">
              <a:spcBef>
                <a:spcPct val="30000"/>
              </a:spcBef>
              <a:defRPr sz="1200">
                <a:solidFill>
                  <a:schemeClr val="tx1"/>
                </a:solidFill>
                <a:latin typeface="Times New Roman" pitchFamily="18" charset="0"/>
              </a:defRPr>
            </a:lvl3pPr>
            <a:lvl4pPr marL="1617649" indent="-231093" eaLnBrk="0" hangingPunct="0">
              <a:spcBef>
                <a:spcPct val="30000"/>
              </a:spcBef>
              <a:defRPr sz="1200">
                <a:solidFill>
                  <a:schemeClr val="tx1"/>
                </a:solidFill>
                <a:latin typeface="Times New Roman" pitchFamily="18" charset="0"/>
              </a:defRPr>
            </a:lvl4pPr>
            <a:lvl5pPr marL="2079836" indent="-231093" eaLnBrk="0" hangingPunct="0">
              <a:spcBef>
                <a:spcPct val="30000"/>
              </a:spcBef>
              <a:defRPr sz="1200">
                <a:solidFill>
                  <a:schemeClr val="tx1"/>
                </a:solidFill>
                <a:latin typeface="Times New Roman" pitchFamily="18" charset="0"/>
              </a:defRPr>
            </a:lvl5pPr>
            <a:lvl6pPr marL="2542021" indent="-231093" eaLnBrk="0" fontAlgn="base" hangingPunct="0">
              <a:spcBef>
                <a:spcPct val="30000"/>
              </a:spcBef>
              <a:spcAft>
                <a:spcPct val="0"/>
              </a:spcAft>
              <a:defRPr sz="1200">
                <a:solidFill>
                  <a:schemeClr val="tx1"/>
                </a:solidFill>
                <a:latin typeface="Times New Roman" pitchFamily="18" charset="0"/>
              </a:defRPr>
            </a:lvl6pPr>
            <a:lvl7pPr marL="3004207" indent="-231093" eaLnBrk="0" fontAlgn="base" hangingPunct="0">
              <a:spcBef>
                <a:spcPct val="30000"/>
              </a:spcBef>
              <a:spcAft>
                <a:spcPct val="0"/>
              </a:spcAft>
              <a:defRPr sz="1200">
                <a:solidFill>
                  <a:schemeClr val="tx1"/>
                </a:solidFill>
                <a:latin typeface="Times New Roman" pitchFamily="18" charset="0"/>
              </a:defRPr>
            </a:lvl7pPr>
            <a:lvl8pPr marL="3466392" indent="-231093" eaLnBrk="0" fontAlgn="base" hangingPunct="0">
              <a:spcBef>
                <a:spcPct val="30000"/>
              </a:spcBef>
              <a:spcAft>
                <a:spcPct val="0"/>
              </a:spcAft>
              <a:defRPr sz="1200">
                <a:solidFill>
                  <a:schemeClr val="tx1"/>
                </a:solidFill>
                <a:latin typeface="Times New Roman" pitchFamily="18" charset="0"/>
              </a:defRPr>
            </a:lvl8pPr>
            <a:lvl9pPr marL="3928578" indent="-23109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C67480A-E4A4-420D-848C-282C212D2D7D}" type="slidenum">
              <a:rPr lang="en-US" altLang="en-US" smtClean="0"/>
              <a:pPr eaLnBrk="1" hangingPunct="1">
                <a:spcBef>
                  <a:spcPct val="0"/>
                </a:spcBef>
              </a:pPr>
              <a:t>1</a:t>
            </a:fld>
            <a:endParaRPr lang="en-US" alt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2" name="Date Placeholder 1"/>
          <p:cNvSpPr>
            <a:spLocks noGrp="1"/>
          </p:cNvSpPr>
          <p:nvPr>
            <p:ph type="dt" idx="10"/>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2632008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2</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677558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ts val="2295"/>
              </a:lnSpc>
              <a:spcBef>
                <a:spcPts val="574"/>
              </a:spcBef>
            </a:pPr>
            <a:endParaRPr lang="en-US" sz="11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5</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99058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ts val="2295"/>
              </a:lnSpc>
              <a:spcBef>
                <a:spcPts val="574"/>
              </a:spcBef>
            </a:pPr>
            <a:endParaRPr lang="en-US" sz="11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7</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99058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ts val="2295"/>
              </a:lnSpc>
              <a:spcBef>
                <a:spcPts val="574"/>
              </a:spcBef>
            </a:pPr>
            <a:endParaRPr lang="en-US" sz="11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8</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990581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ts val="2295"/>
              </a:lnSpc>
              <a:spcBef>
                <a:spcPts val="574"/>
              </a:spcBef>
            </a:pPr>
            <a:endParaRPr lang="en-US" sz="11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9</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99058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ts val="2295"/>
              </a:lnSpc>
              <a:spcBef>
                <a:spcPts val="574"/>
              </a:spcBef>
            </a:pPr>
            <a:endParaRPr lang="en-US" sz="11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10</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99058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ts val="2295"/>
              </a:lnSpc>
              <a:spcBef>
                <a:spcPts val="574"/>
              </a:spcBef>
            </a:pPr>
            <a:endParaRPr lang="en-US" sz="1100" dirty="0"/>
          </a:p>
        </p:txBody>
      </p:sp>
      <p:sp>
        <p:nvSpPr>
          <p:cNvPr id="4" name="Slide Number Placeholder 3"/>
          <p:cNvSpPr>
            <a:spLocks noGrp="1"/>
          </p:cNvSpPr>
          <p:nvPr>
            <p:ph type="sldNum" sz="quarter" idx="10"/>
          </p:nvPr>
        </p:nvSpPr>
        <p:spPr/>
        <p:txBody>
          <a:bodyPr/>
          <a:lstStyle/>
          <a:p>
            <a:pPr>
              <a:defRPr/>
            </a:pPr>
            <a:fld id="{D3C59B76-7995-49A5-811D-554F565BF46A}" type="slidenum">
              <a:rPr lang="en-US" smtClean="0"/>
              <a:pPr>
                <a:defRPr/>
              </a:pPr>
              <a:t>11</a:t>
            </a:fld>
            <a:endParaRPr lang="en-US" dirty="0"/>
          </a:p>
        </p:txBody>
      </p:sp>
      <p:sp>
        <p:nvSpPr>
          <p:cNvPr id="5" name="Date Placeholder 4"/>
          <p:cNvSpPr>
            <a:spLocks noGrp="1"/>
          </p:cNvSpPr>
          <p:nvPr>
            <p:ph type="dt" idx="11"/>
          </p:nvPr>
        </p:nvSpPr>
        <p:spPr/>
        <p:txBody>
          <a:bodyPr/>
          <a:lstStyle/>
          <a:p>
            <a:pPr>
              <a:defRPr/>
            </a:pPr>
            <a:r>
              <a:rPr lang="en-US" smtClean="0"/>
              <a:t>July 9, 2015</a:t>
            </a:r>
            <a:endParaRPr lang="en-US" dirty="0"/>
          </a:p>
        </p:txBody>
      </p:sp>
    </p:spTree>
    <p:extLst>
      <p:ext uri="{BB962C8B-B14F-4D97-AF65-F5344CB8AC3E}">
        <p14:creationId xmlns:p14="http://schemas.microsoft.com/office/powerpoint/2010/main" val="3990581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4" descr="Head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91200" y="6172200"/>
            <a:ext cx="32004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11"/>
          <p:cNvSpPr txBox="1">
            <a:spLocks noChangeArrowheads="1"/>
          </p:cNvSpPr>
          <p:nvPr userDrawn="1"/>
        </p:nvSpPr>
        <p:spPr bwMode="auto">
          <a:xfrm>
            <a:off x="228600" y="62484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defRPr/>
            </a:pPr>
            <a:fld id="{31B90992-45F5-48C7-A107-AC13C233270C}" type="slidenum">
              <a:rPr lang="en-US" altLang="en-US" smtClean="0"/>
              <a:pPr eaLnBrk="1" hangingPunct="1">
                <a:defRPr/>
              </a:pPr>
              <a:t>‹#›</a:t>
            </a:fld>
            <a:endParaRPr lang="en-US" altLang="en-US" dirty="0" smtClean="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6463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351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19200"/>
            <a:ext cx="2057400" cy="4906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19200"/>
            <a:ext cx="6019800" cy="49069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3060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23005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4695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479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32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00097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846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a:t>
            </a:r>
          </a:p>
          <a:p>
            <a:pPr lvl="0"/>
            <a:endParaRPr lang="en-US" dirty="0" smtClean="0"/>
          </a:p>
          <a:p>
            <a:pPr lvl="0"/>
            <a:r>
              <a:rPr lang="en-US" dirty="0" smtClean="0"/>
              <a:t>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5803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19199"/>
            <a:ext cx="5486400" cy="350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9531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4" descr="Heade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791200" y="6172200"/>
            <a:ext cx="32004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5"/>
          <p:cNvSpPr>
            <a:spLocks noChangeShapeType="1"/>
          </p:cNvSpPr>
          <p:nvPr userDrawn="1"/>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0" name="Line 7"/>
          <p:cNvSpPr>
            <a:spLocks noChangeShapeType="1"/>
          </p:cNvSpPr>
          <p:nvPr userDrawn="1"/>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1" name="Line 6"/>
          <p:cNvSpPr>
            <a:spLocks noChangeShapeType="1"/>
          </p:cNvSpPr>
          <p:nvPr userDrawn="1"/>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447800"/>
            <a:ext cx="8077200" cy="4267200"/>
          </a:xfrm>
        </p:spPr>
        <p:txBody>
          <a:bodyPr/>
          <a:lstStyle/>
          <a:p>
            <a:pPr eaLnBrk="1" hangingPunct="1"/>
            <a:r>
              <a:rPr lang="en-US" altLang="en-US" sz="2400" dirty="0" smtClean="0"/>
              <a:t/>
            </a:r>
            <a:br>
              <a:rPr lang="en-US" altLang="en-US" sz="2400" dirty="0" smtClean="0"/>
            </a:br>
            <a:r>
              <a:rPr lang="en-US" altLang="en-US" sz="2400" dirty="0" smtClean="0"/>
              <a:t>Georgia </a:t>
            </a:r>
            <a:r>
              <a:rPr lang="en-US" sz="2400" dirty="0" smtClean="0"/>
              <a:t>Department </a:t>
            </a:r>
            <a:r>
              <a:rPr lang="en-US" sz="2400" dirty="0"/>
              <a:t>of Behavioral Health &amp; </a:t>
            </a:r>
            <a:r>
              <a:rPr lang="en-US" sz="2400" dirty="0" smtClean="0"/>
              <a:t/>
            </a:r>
            <a:br>
              <a:rPr lang="en-US" sz="2400" dirty="0" smtClean="0"/>
            </a:br>
            <a:r>
              <a:rPr lang="en-US" sz="2400" dirty="0" smtClean="0"/>
              <a:t>Developmental Disabilities</a:t>
            </a:r>
            <a:r>
              <a:rPr lang="en-US" altLang="en-US" sz="2800" dirty="0" smtClean="0"/>
              <a:t/>
            </a:r>
            <a:br>
              <a:rPr lang="en-US" altLang="en-US" sz="2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2800" dirty="0" smtClean="0"/>
              <a:t>Residential and Respite Cost Study</a:t>
            </a:r>
            <a:br>
              <a:rPr lang="en-US" altLang="en-US" sz="28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2800" b="1" dirty="0" smtClean="0"/>
              <a:t>Overview of Proposed Rate Models and </a:t>
            </a:r>
            <a:br>
              <a:rPr lang="en-US" altLang="en-US" sz="2800" b="1" dirty="0" smtClean="0"/>
            </a:br>
            <a:r>
              <a:rPr lang="en-US" altLang="en-US" sz="2800" b="1" dirty="0" smtClean="0"/>
              <a:t>Changes to Service Requirements</a:t>
            </a:r>
            <a:r>
              <a:rPr lang="en-US" altLang="en-US" sz="2400" dirty="0" smtClean="0"/>
              <a:t/>
            </a:r>
            <a:br>
              <a:rPr lang="en-US" altLang="en-US" sz="2400" dirty="0" smtClean="0"/>
            </a:br>
            <a:r>
              <a:rPr lang="en-US" altLang="en-US" sz="1800" dirty="0" smtClean="0"/>
              <a:t/>
            </a:r>
            <a:br>
              <a:rPr lang="en-US" altLang="en-US" sz="1800" dirty="0" smtClean="0"/>
            </a:br>
            <a:r>
              <a:rPr lang="en-US" altLang="en-US" sz="1800" dirty="0" smtClean="0"/>
              <a:t/>
            </a:r>
            <a:br>
              <a:rPr lang="en-US" altLang="en-US" sz="1800" dirty="0" smtClean="0"/>
            </a:br>
            <a:r>
              <a:rPr lang="en-US" altLang="en-US" sz="2000" dirty="0" smtClean="0"/>
              <a:t>July 14, 2015</a:t>
            </a:r>
            <a:endParaRPr lang="en-US" altLang="en-US" sz="2400" dirty="0" smtClean="0"/>
          </a:p>
        </p:txBody>
      </p:sp>
      <p:pic>
        <p:nvPicPr>
          <p:cNvPr id="3075" name="Picture 4" descr="Hea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6172200"/>
            <a:ext cx="32004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Line 6"/>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 name="Line 7"/>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8" name="Line 5"/>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Proposals – Additional Residential Staffing</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077200" cy="4801314"/>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r>
              <a:rPr lang="en-US" altLang="en-US" sz="2400" dirty="0" smtClean="0"/>
              <a:t>New service that will be used to fund supports in addition to what has been included in Group Home, Host Home, and CLS rate models</a:t>
            </a:r>
          </a:p>
          <a:p>
            <a:pPr lvl="1" eaLnBrk="1" hangingPunct="1">
              <a:spcBef>
                <a:spcPts val="600"/>
              </a:spcBef>
              <a:buFont typeface="Wingdings" pitchFamily="2" charset="2"/>
              <a:buChar char="§"/>
            </a:pPr>
            <a:r>
              <a:rPr lang="en-US" altLang="en-US" sz="2000" dirty="0" smtClean="0"/>
              <a:t>Basis for funding exceptional ‘rates’ – although this will be a separate service with its own procedure code billed in addition to the Group Home, Host Home, or CLS service</a:t>
            </a:r>
          </a:p>
          <a:p>
            <a:pPr eaLnBrk="1" hangingPunct="1">
              <a:spcBef>
                <a:spcPts val="600"/>
              </a:spcBef>
              <a:buFont typeface="Wingdings" pitchFamily="2" charset="2"/>
              <a:buChar char="§"/>
            </a:pPr>
            <a:endParaRPr lang="en-US" altLang="en-US" sz="1200" dirty="0" smtClean="0"/>
          </a:p>
          <a:p>
            <a:pPr eaLnBrk="1" hangingPunct="1">
              <a:spcBef>
                <a:spcPts val="600"/>
              </a:spcBef>
              <a:buFont typeface="Wingdings" pitchFamily="2" charset="2"/>
              <a:buChar char="§"/>
            </a:pPr>
            <a:r>
              <a:rPr lang="en-US" altLang="en-US" sz="2400" dirty="0" smtClean="0"/>
              <a:t>Service is only intended to provide for additional staffing so it does not include additional agency overhead</a:t>
            </a:r>
          </a:p>
          <a:p>
            <a:pPr eaLnBrk="1" hangingPunct="1">
              <a:spcBef>
                <a:spcPts val="600"/>
              </a:spcBef>
              <a:buFont typeface="Wingdings" pitchFamily="2" charset="2"/>
              <a:buChar char="§"/>
            </a:pPr>
            <a:endParaRPr lang="en-US" altLang="en-US" sz="2400" dirty="0"/>
          </a:p>
          <a:p>
            <a:pPr eaLnBrk="1" hangingPunct="1">
              <a:spcBef>
                <a:spcPts val="600"/>
              </a:spcBef>
              <a:buFont typeface="Wingdings" pitchFamily="2" charset="2"/>
              <a:buChar char="§"/>
            </a:pPr>
            <a:r>
              <a:rPr lang="en-US" altLang="en-US" sz="2400" dirty="0" smtClean="0"/>
              <a:t>Replaces current exceptional rate process, although guidelines are still being developed </a:t>
            </a:r>
          </a:p>
          <a:p>
            <a:pPr eaLnBrk="1" hangingPunct="1">
              <a:spcBef>
                <a:spcPts val="600"/>
              </a:spcBef>
              <a:buFont typeface="Wingdings" pitchFamily="2" charset="2"/>
              <a:buChar char="§"/>
            </a:pPr>
            <a:endParaRPr lang="en-US" altLang="en-US" sz="1200" dirty="0" smtClean="0"/>
          </a:p>
        </p:txBody>
      </p:sp>
    </p:spTree>
    <p:extLst>
      <p:ext uri="{BB962C8B-B14F-4D97-AF65-F5344CB8AC3E}">
        <p14:creationId xmlns:p14="http://schemas.microsoft.com/office/powerpoint/2010/main" val="3402049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Proposals – Respite</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077200" cy="4980851"/>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ts val="2200"/>
              </a:lnSpc>
              <a:spcBef>
                <a:spcPts val="600"/>
              </a:spcBef>
              <a:buFont typeface="Wingdings" pitchFamily="2" charset="2"/>
              <a:buChar char="§"/>
            </a:pPr>
            <a:r>
              <a:rPr lang="en-US" altLang="en-US" sz="2400" dirty="0" smtClean="0">
                <a:solidFill>
                  <a:schemeClr val="tx2"/>
                </a:solidFill>
              </a:rPr>
              <a:t>15-minute </a:t>
            </a:r>
            <a:r>
              <a:rPr lang="en-US" altLang="en-US" sz="2400" dirty="0">
                <a:solidFill>
                  <a:schemeClr val="tx2"/>
                </a:solidFill>
              </a:rPr>
              <a:t>rate</a:t>
            </a:r>
          </a:p>
          <a:p>
            <a:pPr lvl="1" eaLnBrk="1" hangingPunct="1">
              <a:lnSpc>
                <a:spcPts val="2200"/>
              </a:lnSpc>
              <a:spcBef>
                <a:spcPts val="600"/>
              </a:spcBef>
              <a:buFont typeface="Wingdings" pitchFamily="2" charset="2"/>
              <a:buChar char="§"/>
            </a:pPr>
            <a:r>
              <a:rPr lang="en-US" altLang="en-US" sz="2000" dirty="0" smtClean="0">
                <a:solidFill>
                  <a:schemeClr val="tx2"/>
                </a:solidFill>
              </a:rPr>
              <a:t>Can be billed for up to eight hours per day</a:t>
            </a:r>
          </a:p>
          <a:p>
            <a:pPr lvl="1" eaLnBrk="1" hangingPunct="1">
              <a:lnSpc>
                <a:spcPts val="2200"/>
              </a:lnSpc>
              <a:spcBef>
                <a:spcPts val="600"/>
              </a:spcBef>
              <a:buFont typeface="Wingdings" pitchFamily="2" charset="2"/>
              <a:buChar char="§"/>
            </a:pPr>
            <a:r>
              <a:rPr lang="en-US" altLang="en-US" sz="2000" dirty="0" smtClean="0">
                <a:solidFill>
                  <a:schemeClr val="tx2"/>
                </a:solidFill>
              </a:rPr>
              <a:t>Proposed </a:t>
            </a:r>
            <a:r>
              <a:rPr lang="en-US" altLang="en-US" sz="2000" dirty="0">
                <a:solidFill>
                  <a:schemeClr val="tx2"/>
                </a:solidFill>
              </a:rPr>
              <a:t>rate is 14 percent higher than current rate</a:t>
            </a:r>
          </a:p>
          <a:p>
            <a:pPr lvl="1" eaLnBrk="1" hangingPunct="1">
              <a:spcBef>
                <a:spcPts val="600"/>
              </a:spcBef>
              <a:buFont typeface="Wingdings" pitchFamily="2" charset="2"/>
              <a:buChar char="§"/>
            </a:pPr>
            <a:endParaRPr lang="en-US" altLang="en-US" sz="800" dirty="0">
              <a:solidFill>
                <a:schemeClr val="tx2"/>
              </a:solidFill>
            </a:endParaRPr>
          </a:p>
          <a:p>
            <a:pPr eaLnBrk="1" hangingPunct="1">
              <a:lnSpc>
                <a:spcPts val="2200"/>
              </a:lnSpc>
              <a:spcBef>
                <a:spcPts val="600"/>
              </a:spcBef>
              <a:buFont typeface="Wingdings" pitchFamily="2" charset="2"/>
              <a:buChar char="§"/>
            </a:pPr>
            <a:r>
              <a:rPr lang="en-US" altLang="en-US" sz="2400" dirty="0">
                <a:solidFill>
                  <a:schemeClr val="tx2"/>
                </a:solidFill>
              </a:rPr>
              <a:t>Daily rate </a:t>
            </a:r>
          </a:p>
          <a:p>
            <a:pPr lvl="1" eaLnBrk="1" hangingPunct="1">
              <a:lnSpc>
                <a:spcPts val="2200"/>
              </a:lnSpc>
              <a:spcBef>
                <a:spcPts val="600"/>
              </a:spcBef>
              <a:buFont typeface="Wingdings" pitchFamily="2" charset="2"/>
              <a:buChar char="§"/>
            </a:pPr>
            <a:r>
              <a:rPr lang="en-US" altLang="en-US" sz="2000" dirty="0" smtClean="0">
                <a:solidFill>
                  <a:schemeClr val="tx2"/>
                </a:solidFill>
              </a:rPr>
              <a:t>For services of more than eight hours per day</a:t>
            </a:r>
          </a:p>
          <a:p>
            <a:pPr lvl="1" eaLnBrk="1" hangingPunct="1">
              <a:lnSpc>
                <a:spcPts val="2200"/>
              </a:lnSpc>
              <a:spcBef>
                <a:spcPts val="600"/>
              </a:spcBef>
              <a:buFont typeface="Wingdings" pitchFamily="2" charset="2"/>
              <a:buChar char="§"/>
            </a:pPr>
            <a:r>
              <a:rPr lang="en-US" altLang="en-US" sz="2000" dirty="0" smtClean="0">
                <a:solidFill>
                  <a:schemeClr val="tx2"/>
                </a:solidFill>
              </a:rPr>
              <a:t>Two </a:t>
            </a:r>
            <a:r>
              <a:rPr lang="en-US" altLang="en-US" sz="2000" dirty="0">
                <a:solidFill>
                  <a:schemeClr val="tx2"/>
                </a:solidFill>
              </a:rPr>
              <a:t>rate categories based on member’s level of need</a:t>
            </a:r>
          </a:p>
          <a:p>
            <a:pPr lvl="2" eaLnBrk="1" hangingPunct="1">
              <a:lnSpc>
                <a:spcPts val="2200"/>
              </a:lnSpc>
              <a:spcBef>
                <a:spcPts val="600"/>
              </a:spcBef>
              <a:buFont typeface="Wingdings" pitchFamily="2" charset="2"/>
              <a:buChar char="§"/>
            </a:pPr>
            <a:r>
              <a:rPr lang="en-US" altLang="en-US" sz="1600" dirty="0">
                <a:solidFill>
                  <a:schemeClr val="tx2"/>
                </a:solidFill>
              </a:rPr>
              <a:t>Rates are based on host home </a:t>
            </a:r>
            <a:r>
              <a:rPr lang="en-US" altLang="en-US" sz="1600" dirty="0" smtClean="0">
                <a:solidFill>
                  <a:schemeClr val="tx2"/>
                </a:solidFill>
              </a:rPr>
              <a:t>rates </a:t>
            </a:r>
            <a:r>
              <a:rPr lang="en-US" altLang="en-US" sz="1600" dirty="0">
                <a:solidFill>
                  <a:schemeClr val="tx2"/>
                </a:solidFill>
              </a:rPr>
              <a:t>(based on a 365-day billing limit) plus a 20 percent </a:t>
            </a:r>
            <a:r>
              <a:rPr lang="en-US" altLang="en-US" sz="1600" dirty="0" smtClean="0">
                <a:solidFill>
                  <a:schemeClr val="tx2"/>
                </a:solidFill>
              </a:rPr>
              <a:t>premium</a:t>
            </a:r>
          </a:p>
          <a:p>
            <a:pPr eaLnBrk="1" hangingPunct="1">
              <a:spcBef>
                <a:spcPts val="600"/>
              </a:spcBef>
              <a:buFont typeface="Wingdings" pitchFamily="2" charset="2"/>
              <a:buChar char="§"/>
            </a:pPr>
            <a:endParaRPr lang="en-US" altLang="en-US" sz="800" dirty="0" smtClean="0">
              <a:solidFill>
                <a:schemeClr val="tx2"/>
              </a:solidFill>
            </a:endParaRPr>
          </a:p>
          <a:p>
            <a:pPr eaLnBrk="1" hangingPunct="1">
              <a:spcBef>
                <a:spcPts val="600"/>
              </a:spcBef>
              <a:buFont typeface="Wingdings" pitchFamily="2" charset="2"/>
              <a:buChar char="§"/>
            </a:pPr>
            <a:r>
              <a:rPr lang="en-US" altLang="en-US" sz="2000" dirty="0">
                <a:solidFill>
                  <a:schemeClr val="tx2"/>
                </a:solidFill>
              </a:rPr>
              <a:t>Proposed rates apply to both emergency and maintenance respite</a:t>
            </a:r>
          </a:p>
          <a:p>
            <a:pPr eaLnBrk="1" hangingPunct="1">
              <a:spcBef>
                <a:spcPts val="600"/>
              </a:spcBef>
              <a:buFont typeface="Wingdings" pitchFamily="2" charset="2"/>
              <a:buChar char="§"/>
            </a:pPr>
            <a:endParaRPr lang="en-US" altLang="en-US" sz="2000" dirty="0">
              <a:solidFill>
                <a:schemeClr val="tx2"/>
              </a:solidFill>
            </a:endParaRPr>
          </a:p>
          <a:p>
            <a:pPr eaLnBrk="1" hangingPunct="1">
              <a:spcBef>
                <a:spcPts val="600"/>
              </a:spcBef>
              <a:buFont typeface="Wingdings" pitchFamily="2" charset="2"/>
              <a:buChar char="§"/>
            </a:pPr>
            <a:endParaRPr lang="en-US" altLang="en-US" sz="800" dirty="0" smtClean="0">
              <a:solidFill>
                <a:schemeClr val="tx2"/>
              </a:solidFill>
            </a:endParaRPr>
          </a:p>
          <a:p>
            <a:pPr eaLnBrk="1" hangingPunct="1">
              <a:spcBef>
                <a:spcPts val="600"/>
              </a:spcBef>
              <a:buFont typeface="Wingdings" pitchFamily="2" charset="2"/>
              <a:buChar char="§"/>
            </a:pPr>
            <a:endParaRPr lang="en-US" altLang="en-US" sz="800" dirty="0">
              <a:solidFill>
                <a:schemeClr val="tx2"/>
              </a:solidFill>
            </a:endParaRPr>
          </a:p>
          <a:p>
            <a:pPr eaLnBrk="1" hangingPunct="1">
              <a:spcBef>
                <a:spcPts val="600"/>
              </a:spcBef>
              <a:buFont typeface="Wingdings" pitchFamily="2" charset="2"/>
              <a:buChar char="§"/>
            </a:pPr>
            <a:endParaRPr lang="en-US" altLang="en-US" sz="800" dirty="0" smtClean="0">
              <a:solidFill>
                <a:schemeClr val="tx2"/>
              </a:solidFill>
            </a:endParaRPr>
          </a:p>
          <a:p>
            <a:pPr eaLnBrk="1" hangingPunct="1">
              <a:spcBef>
                <a:spcPts val="600"/>
              </a:spcBef>
              <a:buFont typeface="Wingdings" pitchFamily="2" charset="2"/>
              <a:buChar char="§"/>
            </a:pPr>
            <a:endParaRPr lang="en-US" altLang="en-US" sz="800" dirty="0">
              <a:solidFill>
                <a:schemeClr val="tx2"/>
              </a:solidFill>
            </a:endParaRPr>
          </a:p>
          <a:p>
            <a:pPr eaLnBrk="1" hangingPunct="1">
              <a:spcBef>
                <a:spcPts val="600"/>
              </a:spcBef>
              <a:buFont typeface="Wingdings" pitchFamily="2" charset="2"/>
              <a:buChar char="§"/>
            </a:pPr>
            <a:endParaRPr lang="en-US" altLang="en-US" sz="800" dirty="0" smtClean="0">
              <a:solidFill>
                <a:schemeClr val="tx2"/>
              </a:solidFill>
            </a:endParaRPr>
          </a:p>
        </p:txBody>
      </p:sp>
    </p:spTree>
    <p:extLst>
      <p:ext uri="{BB962C8B-B14F-4D97-AF65-F5344CB8AC3E}">
        <p14:creationId xmlns:p14="http://schemas.microsoft.com/office/powerpoint/2010/main" val="3755057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Contact Information</a:t>
            </a:r>
          </a:p>
        </p:txBody>
      </p:sp>
      <p:sp>
        <p:nvSpPr>
          <p:cNvPr id="33795"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796"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797"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798" name="Text Box 7"/>
          <p:cNvSpPr txBox="1">
            <a:spLocks noChangeArrowheads="1"/>
          </p:cNvSpPr>
          <p:nvPr/>
        </p:nvSpPr>
        <p:spPr bwMode="auto">
          <a:xfrm>
            <a:off x="762000" y="1371600"/>
            <a:ext cx="77724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Tx/>
              <a:buNone/>
            </a:pPr>
            <a:r>
              <a:rPr lang="en-US" altLang="en-US" sz="2400" dirty="0" smtClean="0"/>
              <a:t>Stephen </a:t>
            </a:r>
            <a:r>
              <a:rPr lang="en-US" altLang="en-US" sz="2400" dirty="0"/>
              <a:t>Pawlowski</a:t>
            </a:r>
          </a:p>
          <a:p>
            <a:pPr eaLnBrk="1" hangingPunct="1">
              <a:spcBef>
                <a:spcPts val="600"/>
              </a:spcBef>
              <a:buFontTx/>
              <a:buNone/>
            </a:pPr>
            <a:r>
              <a:rPr lang="en-US" altLang="en-US" sz="2400" dirty="0"/>
              <a:t>spawlowski@burnshealthpolicy.com</a:t>
            </a:r>
          </a:p>
          <a:p>
            <a:pPr eaLnBrk="1" hangingPunct="1">
              <a:spcBef>
                <a:spcPts val="600"/>
              </a:spcBef>
              <a:buFontTx/>
              <a:buNone/>
            </a:pPr>
            <a:endParaRPr lang="en-US" altLang="en-US" sz="2400" dirty="0"/>
          </a:p>
          <a:p>
            <a:pPr eaLnBrk="1" hangingPunct="1">
              <a:spcBef>
                <a:spcPts val="600"/>
              </a:spcBef>
              <a:buFontTx/>
              <a:buNone/>
            </a:pPr>
            <a:r>
              <a:rPr lang="en-US" altLang="en-US" sz="2400" dirty="0"/>
              <a:t>(602) 241-8520</a:t>
            </a:r>
          </a:p>
          <a:p>
            <a:pPr eaLnBrk="1" hangingPunct="1">
              <a:spcBef>
                <a:spcPts val="600"/>
              </a:spcBef>
              <a:buFontTx/>
              <a:buNone/>
            </a:pPr>
            <a:endParaRPr lang="en-US" altLang="en-US" sz="1200" dirty="0"/>
          </a:p>
          <a:p>
            <a:pPr eaLnBrk="1" hangingPunct="1">
              <a:spcBef>
                <a:spcPts val="600"/>
              </a:spcBef>
              <a:buFontTx/>
              <a:buNone/>
            </a:pPr>
            <a:r>
              <a:rPr lang="en-US" altLang="en-US" sz="2400" dirty="0"/>
              <a:t>3030 North 3</a:t>
            </a:r>
            <a:r>
              <a:rPr lang="en-US" altLang="en-US" sz="2400" baseline="30000" dirty="0"/>
              <a:t>rd</a:t>
            </a:r>
            <a:r>
              <a:rPr lang="en-US" altLang="en-US" sz="2400" dirty="0"/>
              <a:t> Street</a:t>
            </a:r>
          </a:p>
          <a:p>
            <a:pPr eaLnBrk="1" hangingPunct="1">
              <a:spcBef>
                <a:spcPts val="600"/>
              </a:spcBef>
              <a:buFontTx/>
              <a:buNone/>
            </a:pPr>
            <a:r>
              <a:rPr lang="en-US" altLang="en-US" sz="2400" dirty="0"/>
              <a:t>Phoenix, Arizona 85012</a:t>
            </a:r>
          </a:p>
          <a:p>
            <a:pPr eaLnBrk="1" hangingPunct="1">
              <a:spcBef>
                <a:spcPts val="600"/>
              </a:spcBef>
              <a:buFontTx/>
              <a:buNone/>
            </a:pPr>
            <a:endParaRPr lang="en-US" altLang="en-US" sz="1200" dirty="0"/>
          </a:p>
          <a:p>
            <a:pPr eaLnBrk="1" hangingPunct="1">
              <a:spcBef>
                <a:spcPts val="600"/>
              </a:spcBef>
              <a:buFontTx/>
              <a:buNone/>
            </a:pPr>
            <a:r>
              <a:rPr lang="en-US" altLang="en-US" sz="2400" dirty="0" smtClean="0">
                <a:solidFill>
                  <a:schemeClr val="tx2"/>
                </a:solidFill>
              </a:rPr>
              <a:t>www.burnshealthpolicy.com/CompWaiverRates</a:t>
            </a:r>
            <a:endParaRPr lang="en-US" altLang="en-US" sz="2000" dirty="0">
              <a:solidFill>
                <a:schemeClr val="tx2"/>
              </a:solidFill>
            </a:endParaRPr>
          </a:p>
        </p:txBody>
      </p:sp>
    </p:spTree>
    <p:extLst>
      <p:ext uri="{BB962C8B-B14F-4D97-AF65-F5344CB8AC3E}">
        <p14:creationId xmlns:p14="http://schemas.microsoft.com/office/powerpoint/2010/main" val="1427267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Background – Project Goals</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001000" cy="4816703"/>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r>
              <a:rPr lang="en-US" altLang="en-US" sz="2400" dirty="0" smtClean="0"/>
              <a:t>Develop rates that recognize differences in members’ needs</a:t>
            </a:r>
          </a:p>
          <a:p>
            <a:pPr lvl="1" eaLnBrk="1" hangingPunct="1">
              <a:spcBef>
                <a:spcPts val="600"/>
              </a:spcBef>
              <a:buFont typeface="Wingdings" pitchFamily="2" charset="2"/>
              <a:buChar char="§"/>
            </a:pPr>
            <a:r>
              <a:rPr lang="en-US" altLang="en-US" sz="2000" dirty="0" smtClean="0"/>
              <a:t>Current rates are ‘one size fits all’ </a:t>
            </a:r>
          </a:p>
          <a:p>
            <a:pPr lvl="1" eaLnBrk="1" hangingPunct="1">
              <a:spcBef>
                <a:spcPts val="600"/>
              </a:spcBef>
              <a:buFont typeface="Wingdings" pitchFamily="2" charset="2"/>
              <a:buChar char="§"/>
            </a:pPr>
            <a:r>
              <a:rPr lang="en-US" altLang="en-US" sz="2000" dirty="0" smtClean="0"/>
              <a:t>‘Tiered’ rates should reduce (but not eliminate) exceptional rates</a:t>
            </a:r>
          </a:p>
          <a:p>
            <a:pPr eaLnBrk="1" hangingPunct="1">
              <a:spcBef>
                <a:spcPts val="600"/>
              </a:spcBef>
              <a:buFont typeface="Wingdings" pitchFamily="2" charset="2"/>
              <a:buChar char="§"/>
            </a:pPr>
            <a:endParaRPr lang="en-US" altLang="en-US" sz="800" dirty="0" smtClean="0"/>
          </a:p>
          <a:p>
            <a:pPr eaLnBrk="1" hangingPunct="1">
              <a:spcBef>
                <a:spcPts val="600"/>
              </a:spcBef>
              <a:buFont typeface="Wingdings" pitchFamily="2" charset="2"/>
              <a:buChar char="§"/>
            </a:pPr>
            <a:r>
              <a:rPr lang="en-US" altLang="en-US" sz="2400" dirty="0" smtClean="0"/>
              <a:t>Improve system of supports</a:t>
            </a:r>
          </a:p>
          <a:p>
            <a:pPr lvl="1" eaLnBrk="1" hangingPunct="1">
              <a:spcBef>
                <a:spcPts val="600"/>
              </a:spcBef>
              <a:buFont typeface="Wingdings" pitchFamily="2" charset="2"/>
              <a:buChar char="§"/>
            </a:pPr>
            <a:r>
              <a:rPr lang="en-US" altLang="en-US" sz="2000" dirty="0" smtClean="0"/>
              <a:t>Support members transitioning from hospitals</a:t>
            </a:r>
          </a:p>
          <a:p>
            <a:pPr lvl="1" eaLnBrk="1" hangingPunct="1">
              <a:spcBef>
                <a:spcPts val="600"/>
              </a:spcBef>
              <a:buFont typeface="Wingdings" pitchFamily="2" charset="2"/>
              <a:buChar char="§"/>
            </a:pPr>
            <a:r>
              <a:rPr lang="en-US" altLang="en-US" sz="2000" dirty="0" smtClean="0"/>
              <a:t>Establish higher rates for three-person group homes</a:t>
            </a:r>
          </a:p>
          <a:p>
            <a:pPr lvl="1" eaLnBrk="1" hangingPunct="1">
              <a:spcBef>
                <a:spcPts val="600"/>
              </a:spcBef>
              <a:buFont typeface="Wingdings" pitchFamily="2" charset="2"/>
              <a:buChar char="§"/>
            </a:pPr>
            <a:r>
              <a:rPr lang="en-US" altLang="en-US" sz="2000" dirty="0" smtClean="0"/>
              <a:t>Pay rates that provide for adequate wages and benefits for staff</a:t>
            </a:r>
          </a:p>
          <a:p>
            <a:pPr lvl="1" eaLnBrk="1" hangingPunct="1">
              <a:spcBef>
                <a:spcPts val="600"/>
              </a:spcBef>
              <a:buFont typeface="Wingdings" pitchFamily="2" charset="2"/>
              <a:buChar char="§"/>
            </a:pPr>
            <a:r>
              <a:rPr lang="en-US" altLang="en-US" sz="2000" dirty="0" smtClean="0"/>
              <a:t>Adequately fund individualized support, consistent with HCBS rule</a:t>
            </a:r>
          </a:p>
          <a:p>
            <a:pPr eaLnBrk="1" hangingPunct="1">
              <a:spcBef>
                <a:spcPts val="600"/>
              </a:spcBef>
              <a:buFont typeface="Wingdings" pitchFamily="2" charset="2"/>
              <a:buChar char="§"/>
            </a:pPr>
            <a:endParaRPr lang="en-US" altLang="en-US" sz="800" dirty="0" smtClean="0"/>
          </a:p>
          <a:p>
            <a:pPr eaLnBrk="1" hangingPunct="1">
              <a:spcBef>
                <a:spcPts val="600"/>
              </a:spcBef>
              <a:buFont typeface="Wingdings" pitchFamily="2" charset="2"/>
              <a:buChar char="§"/>
            </a:pPr>
            <a:r>
              <a:rPr lang="en-US" altLang="en-US" sz="2400" dirty="0" smtClean="0"/>
              <a:t>Establish a rate-setting methodology that CMS will approve</a:t>
            </a:r>
          </a:p>
          <a:p>
            <a:pPr lvl="1" eaLnBrk="1" hangingPunct="1">
              <a:spcBef>
                <a:spcPts val="600"/>
              </a:spcBef>
              <a:buFont typeface="Wingdings" pitchFamily="2" charset="2"/>
              <a:buChar char="§"/>
            </a:pPr>
            <a:r>
              <a:rPr lang="en-US" altLang="en-US" sz="2000" dirty="0" smtClean="0"/>
              <a:t>During previous waiver renewal, CMS expressed concern with rate methodology</a:t>
            </a:r>
          </a:p>
        </p:txBody>
      </p:sp>
    </p:spTree>
    <p:extLst>
      <p:ext uri="{BB962C8B-B14F-4D97-AF65-F5344CB8AC3E}">
        <p14:creationId xmlns:p14="http://schemas.microsoft.com/office/powerpoint/2010/main" val="1064897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Background – Overview of Activities to Date</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7924800" cy="4416594"/>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r>
              <a:rPr lang="en-US" altLang="en-US" sz="2400" dirty="0" smtClean="0"/>
              <a:t>Review service definitions and requirements</a:t>
            </a:r>
          </a:p>
          <a:p>
            <a:pPr eaLnBrk="1" hangingPunct="1">
              <a:spcBef>
                <a:spcPts val="600"/>
              </a:spcBef>
              <a:buFont typeface="Wingdings" pitchFamily="2" charset="2"/>
              <a:buChar char="§"/>
            </a:pPr>
            <a:endParaRPr lang="en-US" altLang="en-US" sz="1200" dirty="0" smtClean="0"/>
          </a:p>
          <a:p>
            <a:pPr eaLnBrk="1" hangingPunct="1">
              <a:spcBef>
                <a:spcPts val="600"/>
              </a:spcBef>
              <a:buFont typeface="Wingdings" pitchFamily="2" charset="2"/>
              <a:buChar char="§"/>
            </a:pPr>
            <a:r>
              <a:rPr lang="en-US" altLang="en-US" sz="2400" dirty="0" smtClean="0"/>
              <a:t>Collect input from provider community</a:t>
            </a:r>
          </a:p>
          <a:p>
            <a:pPr lvl="1" eaLnBrk="1" hangingPunct="1">
              <a:spcBef>
                <a:spcPts val="600"/>
              </a:spcBef>
              <a:buFont typeface="Wingdings" pitchFamily="2" charset="2"/>
              <a:buChar char="§"/>
            </a:pPr>
            <a:r>
              <a:rPr lang="en-US" altLang="en-US" sz="2000" dirty="0" smtClean="0"/>
              <a:t>Meet with Provider Advisory Committee to discuss project approach, review draft provider survey, present survey results</a:t>
            </a:r>
          </a:p>
          <a:p>
            <a:pPr lvl="1" eaLnBrk="1" hangingPunct="1">
              <a:spcBef>
                <a:spcPts val="600"/>
              </a:spcBef>
              <a:buFont typeface="Wingdings" pitchFamily="2" charset="2"/>
              <a:buChar char="§"/>
            </a:pPr>
            <a:r>
              <a:rPr lang="en-US" altLang="en-US" sz="2000" dirty="0" smtClean="0"/>
              <a:t>Survey on costs and service designs sent to every provider</a:t>
            </a:r>
          </a:p>
          <a:p>
            <a:pPr eaLnBrk="1" hangingPunct="1">
              <a:spcBef>
                <a:spcPts val="600"/>
              </a:spcBef>
              <a:buFont typeface="Wingdings" pitchFamily="2" charset="2"/>
              <a:buChar char="§"/>
            </a:pPr>
            <a:endParaRPr lang="en-US" altLang="en-US" sz="1200" dirty="0" smtClean="0"/>
          </a:p>
          <a:p>
            <a:pPr eaLnBrk="1" hangingPunct="1">
              <a:spcBef>
                <a:spcPts val="600"/>
              </a:spcBef>
              <a:buFont typeface="Wingdings" pitchFamily="2" charset="2"/>
              <a:buChar char="§"/>
            </a:pPr>
            <a:r>
              <a:rPr lang="en-US" altLang="en-US" sz="2400" dirty="0" smtClean="0"/>
              <a:t>Research of benchmark data to support rate models</a:t>
            </a:r>
          </a:p>
          <a:p>
            <a:pPr lvl="1" eaLnBrk="1" hangingPunct="1">
              <a:spcBef>
                <a:spcPts val="600"/>
              </a:spcBef>
              <a:buFont typeface="Wingdings" pitchFamily="2" charset="2"/>
              <a:buChar char="§"/>
            </a:pPr>
            <a:r>
              <a:rPr lang="en-US" altLang="en-US" sz="2000" dirty="0" smtClean="0"/>
              <a:t>Example: Bureau of Labor Statistics wage and benefit cost data</a:t>
            </a:r>
          </a:p>
          <a:p>
            <a:pPr eaLnBrk="1" hangingPunct="1">
              <a:spcBef>
                <a:spcPts val="600"/>
              </a:spcBef>
              <a:buFont typeface="Wingdings" pitchFamily="2" charset="2"/>
              <a:buChar char="§"/>
            </a:pPr>
            <a:endParaRPr lang="en-US" altLang="en-US" sz="1200" dirty="0" smtClean="0"/>
          </a:p>
          <a:p>
            <a:pPr eaLnBrk="1" hangingPunct="1">
              <a:spcBef>
                <a:spcPts val="600"/>
              </a:spcBef>
              <a:buFont typeface="Wingdings" pitchFamily="2" charset="2"/>
              <a:buChar char="§"/>
            </a:pPr>
            <a:r>
              <a:rPr lang="en-US" altLang="en-US" sz="2400" dirty="0" smtClean="0"/>
              <a:t>Develop proposed rate </a:t>
            </a:r>
            <a:r>
              <a:rPr lang="en-US" altLang="en-US" sz="2400" dirty="0"/>
              <a:t>models and supporting documentation </a:t>
            </a:r>
            <a:r>
              <a:rPr lang="en-US" altLang="en-US" sz="2400" dirty="0" smtClean="0"/>
              <a:t>that detail assumptions</a:t>
            </a:r>
            <a:endParaRPr lang="en-US" altLang="en-US" sz="2400" dirty="0"/>
          </a:p>
        </p:txBody>
      </p:sp>
    </p:spTree>
    <p:extLst>
      <p:ext uri="{BB962C8B-B14F-4D97-AF65-F5344CB8AC3E}">
        <p14:creationId xmlns:p14="http://schemas.microsoft.com/office/powerpoint/2010/main" val="3719524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Background – Remaining Activities</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7772400" cy="4893647"/>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r>
              <a:rPr lang="en-US" altLang="en-US" sz="2400" dirty="0" smtClean="0"/>
              <a:t>Provide opportunity for public comment </a:t>
            </a:r>
          </a:p>
          <a:p>
            <a:pPr lvl="1" eaLnBrk="1" hangingPunct="1">
              <a:spcBef>
                <a:spcPts val="600"/>
              </a:spcBef>
              <a:buFont typeface="Wingdings" pitchFamily="2" charset="2"/>
              <a:buChar char="§"/>
            </a:pPr>
            <a:r>
              <a:rPr lang="en-US" altLang="en-US" sz="2000" dirty="0" smtClean="0"/>
              <a:t>Remember: these are proposals – nothing has been finalized </a:t>
            </a:r>
          </a:p>
          <a:p>
            <a:pPr lvl="1" eaLnBrk="1" hangingPunct="1">
              <a:spcBef>
                <a:spcPts val="600"/>
              </a:spcBef>
              <a:buFont typeface="Wingdings" pitchFamily="2" charset="2"/>
              <a:buChar char="§"/>
            </a:pPr>
            <a:r>
              <a:rPr lang="en-US" altLang="en-US" sz="2000" dirty="0" smtClean="0"/>
              <a:t>DBHDD wants stakeholder feedback</a:t>
            </a:r>
          </a:p>
          <a:p>
            <a:pPr marL="457200" lvl="1" indent="0" eaLnBrk="1" hangingPunct="1">
              <a:spcBef>
                <a:spcPts val="600"/>
              </a:spcBef>
              <a:buNone/>
            </a:pPr>
            <a:endParaRPr lang="en-US" altLang="en-US" sz="2000" dirty="0" smtClean="0"/>
          </a:p>
          <a:p>
            <a:pPr eaLnBrk="1" hangingPunct="1">
              <a:spcBef>
                <a:spcPts val="600"/>
              </a:spcBef>
              <a:buFont typeface="Wingdings" pitchFamily="2" charset="2"/>
              <a:buChar char="§"/>
            </a:pPr>
            <a:r>
              <a:rPr lang="en-US" altLang="en-US" sz="2400" dirty="0" smtClean="0"/>
              <a:t>Review comments and revise rates as appropriate</a:t>
            </a:r>
          </a:p>
          <a:p>
            <a:pPr eaLnBrk="1" hangingPunct="1">
              <a:spcBef>
                <a:spcPts val="600"/>
              </a:spcBef>
              <a:buFont typeface="Wingdings" pitchFamily="2" charset="2"/>
              <a:buChar char="§"/>
            </a:pPr>
            <a:endParaRPr lang="en-US" altLang="en-US" sz="2400" dirty="0" smtClean="0"/>
          </a:p>
          <a:p>
            <a:pPr eaLnBrk="1" hangingPunct="1">
              <a:spcBef>
                <a:spcPts val="600"/>
              </a:spcBef>
              <a:buFont typeface="Wingdings" pitchFamily="2" charset="2"/>
              <a:buChar char="§"/>
            </a:pPr>
            <a:r>
              <a:rPr lang="en-US" altLang="en-US" sz="2400" dirty="0" smtClean="0"/>
              <a:t>Submit to Department of Community Health (DCH) for inclusion in waiver amendments to be submitted to federal Centers for Medicare and Medicaid Services by September 30th</a:t>
            </a:r>
          </a:p>
          <a:p>
            <a:pPr eaLnBrk="1" hangingPunct="1">
              <a:spcBef>
                <a:spcPts val="600"/>
              </a:spcBef>
              <a:buFont typeface="Wingdings" pitchFamily="2" charset="2"/>
              <a:buChar char="§"/>
            </a:pPr>
            <a:endParaRPr lang="en-US" altLang="en-US" sz="2400" dirty="0" smtClean="0"/>
          </a:p>
          <a:p>
            <a:pPr lvl="1" eaLnBrk="1" hangingPunct="1">
              <a:spcBef>
                <a:spcPts val="600"/>
              </a:spcBef>
              <a:buFont typeface="Wingdings" pitchFamily="2" charset="2"/>
              <a:buChar char="§"/>
            </a:pPr>
            <a:endParaRPr lang="en-US" altLang="en-US" sz="2000" dirty="0"/>
          </a:p>
        </p:txBody>
      </p:sp>
    </p:spTree>
    <p:extLst>
      <p:ext uri="{BB962C8B-B14F-4D97-AF65-F5344CB8AC3E}">
        <p14:creationId xmlns:p14="http://schemas.microsoft.com/office/powerpoint/2010/main" val="2269437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Proposals – Group Homes</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229600" cy="4811574"/>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ts val="2200"/>
              </a:lnSpc>
              <a:spcBef>
                <a:spcPts val="600"/>
              </a:spcBef>
              <a:buFont typeface="Wingdings" pitchFamily="2" charset="2"/>
              <a:buChar char="§"/>
            </a:pPr>
            <a:r>
              <a:rPr lang="en-US" altLang="en-US" sz="2400" dirty="0" smtClean="0"/>
              <a:t>Rates vary based on a member’s level of need and home size (currently, there is only a single published rate)</a:t>
            </a:r>
          </a:p>
          <a:p>
            <a:pPr lvl="1" eaLnBrk="1" hangingPunct="1">
              <a:lnSpc>
                <a:spcPts val="2200"/>
              </a:lnSpc>
              <a:spcBef>
                <a:spcPts val="600"/>
              </a:spcBef>
              <a:buFont typeface="Wingdings" pitchFamily="2" charset="2"/>
              <a:buChar char="§"/>
            </a:pPr>
            <a:r>
              <a:rPr lang="en-US" altLang="en-US" sz="2000" dirty="0" smtClean="0"/>
              <a:t>Four rate categories based on level of need</a:t>
            </a:r>
          </a:p>
          <a:p>
            <a:pPr lvl="1" eaLnBrk="1" hangingPunct="1">
              <a:lnSpc>
                <a:spcPts val="2200"/>
              </a:lnSpc>
              <a:spcBef>
                <a:spcPts val="600"/>
              </a:spcBef>
              <a:buFont typeface="Wingdings" pitchFamily="2" charset="2"/>
              <a:buChar char="§"/>
            </a:pPr>
            <a:r>
              <a:rPr lang="en-US" altLang="en-US" sz="2000" dirty="0" smtClean="0"/>
              <a:t>Different rates for three- and four-person homes (size will be determined based on licensed capacity)</a:t>
            </a:r>
          </a:p>
          <a:p>
            <a:pPr lvl="2" eaLnBrk="1" hangingPunct="1">
              <a:lnSpc>
                <a:spcPts val="2200"/>
              </a:lnSpc>
              <a:spcBef>
                <a:spcPts val="600"/>
              </a:spcBef>
              <a:buFont typeface="Wingdings" pitchFamily="2" charset="2"/>
              <a:buChar char="§"/>
            </a:pPr>
            <a:r>
              <a:rPr lang="en-US" altLang="en-US" sz="1800" dirty="0" smtClean="0"/>
              <a:t>Homes with five or more residents will be paid the current $158.67 rate</a:t>
            </a:r>
            <a:endParaRPr lang="en-US" altLang="en-US" sz="1800" dirty="0"/>
          </a:p>
          <a:p>
            <a:pPr eaLnBrk="1" hangingPunct="1">
              <a:spcBef>
                <a:spcPts val="600"/>
              </a:spcBef>
              <a:buFont typeface="Wingdings" pitchFamily="2" charset="2"/>
              <a:buChar char="§"/>
            </a:pPr>
            <a:endParaRPr lang="en-US" altLang="en-US" sz="1000" dirty="0" smtClean="0"/>
          </a:p>
          <a:p>
            <a:pPr eaLnBrk="1" hangingPunct="1">
              <a:lnSpc>
                <a:spcPts val="2200"/>
              </a:lnSpc>
              <a:spcBef>
                <a:spcPts val="600"/>
              </a:spcBef>
              <a:buFont typeface="Wingdings" pitchFamily="2" charset="2"/>
              <a:buChar char="§"/>
            </a:pPr>
            <a:r>
              <a:rPr lang="en-US" altLang="en-US" sz="2400" dirty="0" smtClean="0"/>
              <a:t>Annual 344-day billing </a:t>
            </a:r>
            <a:r>
              <a:rPr lang="en-US" altLang="en-US" sz="2400" dirty="0"/>
              <a:t>limit </a:t>
            </a:r>
            <a:r>
              <a:rPr lang="en-US" altLang="en-US" sz="2400" dirty="0" smtClean="0"/>
              <a:t>(current limit is 27 days/ month)</a:t>
            </a:r>
            <a:endParaRPr lang="en-US" altLang="en-US" sz="2400" dirty="0"/>
          </a:p>
          <a:p>
            <a:pPr lvl="1" eaLnBrk="1" hangingPunct="1">
              <a:lnSpc>
                <a:spcPts val="2200"/>
              </a:lnSpc>
              <a:spcBef>
                <a:spcPts val="600"/>
              </a:spcBef>
              <a:buFont typeface="Wingdings" pitchFamily="2" charset="2"/>
              <a:buChar char="§"/>
            </a:pPr>
            <a:r>
              <a:rPr lang="en-US" altLang="en-US" sz="2000" dirty="0" smtClean="0"/>
              <a:t>Annual estimated service cost is divided by 344 days (rather than 365) so that provider is fully reimbursed over 344 billing days</a:t>
            </a:r>
          </a:p>
          <a:p>
            <a:pPr lvl="1" eaLnBrk="1" hangingPunct="1">
              <a:lnSpc>
                <a:spcPts val="2200"/>
              </a:lnSpc>
              <a:spcBef>
                <a:spcPts val="600"/>
              </a:spcBef>
              <a:buFont typeface="Wingdings" pitchFamily="2" charset="2"/>
              <a:buChar char="§"/>
            </a:pPr>
            <a:r>
              <a:rPr lang="en-US" altLang="en-US" sz="2000" dirty="0" smtClean="0"/>
              <a:t>‘Protects</a:t>
            </a:r>
            <a:r>
              <a:rPr lang="en-US" altLang="en-US" sz="2000" dirty="0"/>
              <a:t>’ against </a:t>
            </a:r>
            <a:r>
              <a:rPr lang="en-US" altLang="en-US" sz="2000" dirty="0" smtClean="0"/>
              <a:t>up to 21 absences per year, and recognizes absences may </a:t>
            </a:r>
            <a:r>
              <a:rPr lang="en-US" altLang="en-US" sz="2000" dirty="0"/>
              <a:t>be concentrated in a month rather than spread </a:t>
            </a:r>
            <a:r>
              <a:rPr lang="en-US" altLang="en-US" sz="2000" dirty="0" smtClean="0"/>
              <a:t>out</a:t>
            </a:r>
            <a:endParaRPr lang="en-US" altLang="en-US" sz="2000" dirty="0"/>
          </a:p>
          <a:p>
            <a:pPr lvl="1" eaLnBrk="1" hangingPunct="1">
              <a:lnSpc>
                <a:spcPts val="2200"/>
              </a:lnSpc>
              <a:spcBef>
                <a:spcPts val="600"/>
              </a:spcBef>
              <a:buFont typeface="Wingdings" pitchFamily="2" charset="2"/>
              <a:buChar char="§"/>
            </a:pPr>
            <a:r>
              <a:rPr lang="en-US" altLang="en-US" sz="2000" dirty="0" smtClean="0"/>
              <a:t>Homes </a:t>
            </a:r>
            <a:r>
              <a:rPr lang="en-US" altLang="en-US" sz="2000" dirty="0"/>
              <a:t>with more than five </a:t>
            </a:r>
            <a:r>
              <a:rPr lang="en-US" altLang="en-US" sz="2000" dirty="0" smtClean="0"/>
              <a:t>residents will be able to bill the $158.67 rate for 344 days </a:t>
            </a:r>
            <a:r>
              <a:rPr lang="en-US" altLang="en-US" sz="2000" dirty="0"/>
              <a:t>so, although </a:t>
            </a:r>
            <a:r>
              <a:rPr lang="en-US" altLang="en-US" sz="2000" dirty="0" smtClean="0"/>
              <a:t>the billed rate will not change, </a:t>
            </a:r>
            <a:r>
              <a:rPr lang="en-US" altLang="en-US" sz="2000" dirty="0"/>
              <a:t>they will still </a:t>
            </a:r>
            <a:r>
              <a:rPr lang="en-US" altLang="en-US" sz="2000" dirty="0" smtClean="0"/>
              <a:t>receive a </a:t>
            </a:r>
            <a:r>
              <a:rPr lang="en-US" altLang="en-US" sz="2000" dirty="0"/>
              <a:t>revenue </a:t>
            </a:r>
            <a:r>
              <a:rPr lang="en-US" altLang="en-US" sz="2000" dirty="0" smtClean="0"/>
              <a:t>increase (by billing for 20 more days)</a:t>
            </a:r>
            <a:endParaRPr lang="en-US" altLang="en-US" sz="2400" dirty="0"/>
          </a:p>
        </p:txBody>
      </p:sp>
    </p:spTree>
    <p:extLst>
      <p:ext uri="{BB962C8B-B14F-4D97-AF65-F5344CB8AC3E}">
        <p14:creationId xmlns:p14="http://schemas.microsoft.com/office/powerpoint/2010/main" val="1851384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dirty="0"/>
              <a:t>Proposals – Host Homes</a:t>
            </a:r>
            <a:endParaRPr lang="en-US" dirty="0"/>
          </a:p>
        </p:txBody>
      </p:sp>
      <p:sp>
        <p:nvSpPr>
          <p:cNvPr id="3" name="Content Placeholder 2"/>
          <p:cNvSpPr>
            <a:spLocks noGrp="1"/>
          </p:cNvSpPr>
          <p:nvPr>
            <p:ph idx="1"/>
          </p:nvPr>
        </p:nvSpPr>
        <p:spPr>
          <a:xfrm>
            <a:off x="457200" y="1143000"/>
            <a:ext cx="8229600" cy="4983163"/>
          </a:xfrm>
        </p:spPr>
        <p:txBody>
          <a:bodyPr/>
          <a:lstStyle/>
          <a:p>
            <a:pPr eaLnBrk="1" hangingPunct="1">
              <a:spcBef>
                <a:spcPts val="600"/>
              </a:spcBef>
              <a:buFont typeface="Wingdings" pitchFamily="2" charset="2"/>
              <a:buChar char="§"/>
            </a:pPr>
            <a:r>
              <a:rPr lang="en-US" altLang="en-US" sz="2400" dirty="0"/>
              <a:t>Rates vary based on a member’s level of need (currently, there is only a single published rate)</a:t>
            </a:r>
          </a:p>
          <a:p>
            <a:pPr lvl="1" eaLnBrk="1" hangingPunct="1">
              <a:lnSpc>
                <a:spcPts val="2200"/>
              </a:lnSpc>
              <a:spcBef>
                <a:spcPts val="600"/>
              </a:spcBef>
              <a:buFont typeface="Wingdings" pitchFamily="2" charset="2"/>
              <a:buChar char="§"/>
            </a:pPr>
            <a:r>
              <a:rPr lang="en-US" altLang="en-US" sz="2000" dirty="0"/>
              <a:t>Two rate categories based on level of need</a:t>
            </a:r>
          </a:p>
          <a:p>
            <a:pPr lvl="1" eaLnBrk="1" hangingPunct="1">
              <a:lnSpc>
                <a:spcPts val="2200"/>
              </a:lnSpc>
              <a:spcBef>
                <a:spcPts val="600"/>
              </a:spcBef>
              <a:buFont typeface="Wingdings" pitchFamily="2" charset="2"/>
              <a:buChar char="§"/>
            </a:pPr>
            <a:endParaRPr lang="en-US" altLang="en-US" sz="2000" dirty="0"/>
          </a:p>
          <a:p>
            <a:pPr lvl="1" eaLnBrk="1" hangingPunct="1">
              <a:lnSpc>
                <a:spcPts val="2200"/>
              </a:lnSpc>
              <a:spcBef>
                <a:spcPts val="600"/>
              </a:spcBef>
              <a:buFont typeface="Wingdings" pitchFamily="2" charset="2"/>
              <a:buChar char="§"/>
            </a:pPr>
            <a:r>
              <a:rPr lang="en-US" altLang="en-US" sz="2000" dirty="0"/>
              <a:t>Rate model for ‘Category 1’ rate would result in a lower rate, but DBHDD intends to hold this rate harmless from reduction</a:t>
            </a:r>
          </a:p>
          <a:p>
            <a:pPr lvl="1" eaLnBrk="1" hangingPunct="1">
              <a:lnSpc>
                <a:spcPts val="2200"/>
              </a:lnSpc>
              <a:spcBef>
                <a:spcPts val="600"/>
              </a:spcBef>
              <a:buFont typeface="Wingdings" pitchFamily="2" charset="2"/>
              <a:buChar char="§"/>
            </a:pPr>
            <a:endParaRPr lang="en-US" altLang="en-US" sz="2000" dirty="0"/>
          </a:p>
          <a:p>
            <a:pPr lvl="1" eaLnBrk="1" hangingPunct="1">
              <a:lnSpc>
                <a:spcPts val="2200"/>
              </a:lnSpc>
              <a:spcBef>
                <a:spcPts val="600"/>
              </a:spcBef>
              <a:buFont typeface="Wingdings" pitchFamily="2" charset="2"/>
              <a:buChar char="§"/>
            </a:pPr>
            <a:r>
              <a:rPr lang="en-US" altLang="en-US" sz="2000" dirty="0"/>
              <a:t>Intend to establish a policy that at least 65 percent of the rate must be paid to the host home provider (other programs with comparable services require that 50 or 75 percent be paid to the home </a:t>
            </a:r>
            <a:r>
              <a:rPr lang="en-US" altLang="en-US" sz="2000" dirty="0" smtClean="0"/>
              <a:t>provider</a:t>
            </a:r>
          </a:p>
          <a:p>
            <a:pPr marL="457200" lvl="1" indent="0" eaLnBrk="1" hangingPunct="1">
              <a:lnSpc>
                <a:spcPts val="2200"/>
              </a:lnSpc>
              <a:spcBef>
                <a:spcPts val="600"/>
              </a:spcBef>
              <a:buNone/>
            </a:pPr>
            <a:endParaRPr lang="en-US" dirty="0"/>
          </a:p>
        </p:txBody>
      </p:sp>
    </p:spTree>
    <p:extLst>
      <p:ext uri="{BB962C8B-B14F-4D97-AF65-F5344CB8AC3E}">
        <p14:creationId xmlns:p14="http://schemas.microsoft.com/office/powerpoint/2010/main" val="1118282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Proposals – Community Living Support</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077200" cy="3046988"/>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r>
              <a:rPr lang="en-US" altLang="en-US" sz="2400" dirty="0" smtClean="0"/>
              <a:t>15-minute service will have ‘basic’ and ‘extended’ rates </a:t>
            </a:r>
          </a:p>
          <a:p>
            <a:pPr lvl="1" eaLnBrk="1" hangingPunct="1">
              <a:spcBef>
                <a:spcPts val="600"/>
              </a:spcBef>
              <a:buFont typeface="Wingdings" pitchFamily="2" charset="2"/>
              <a:buChar char="§"/>
            </a:pPr>
            <a:r>
              <a:rPr lang="en-US" altLang="en-US" sz="2000" dirty="0" smtClean="0"/>
              <a:t>Basic rate is billed for visits of 11 or fewer units (2.75 hours) of service and the extended rate is billed for visits of 12 or more units (3.00 hours)</a:t>
            </a:r>
            <a:endParaRPr lang="en-US" altLang="en-US" sz="2000" dirty="0" smtClean="0">
              <a:solidFill>
                <a:srgbClr val="FF0000"/>
              </a:solidFill>
            </a:endParaRPr>
          </a:p>
          <a:p>
            <a:pPr lvl="1" eaLnBrk="1" hangingPunct="1">
              <a:spcBef>
                <a:spcPts val="600"/>
              </a:spcBef>
              <a:buFont typeface="Wingdings" pitchFamily="2" charset="2"/>
              <a:buChar char="§"/>
            </a:pPr>
            <a:endParaRPr lang="en-US" altLang="en-US" sz="2000" dirty="0" smtClean="0"/>
          </a:p>
          <a:p>
            <a:pPr eaLnBrk="1" hangingPunct="1">
              <a:spcBef>
                <a:spcPts val="600"/>
              </a:spcBef>
              <a:buFont typeface="Wingdings" pitchFamily="2" charset="2"/>
              <a:buChar char="§"/>
            </a:pPr>
            <a:r>
              <a:rPr lang="en-US" altLang="en-US" sz="2400" dirty="0" smtClean="0"/>
              <a:t>Multiple member rates for two or three individuals sharing supports</a:t>
            </a:r>
          </a:p>
          <a:p>
            <a:pPr lvl="1" eaLnBrk="1" hangingPunct="1">
              <a:spcBef>
                <a:spcPts val="600"/>
              </a:spcBef>
              <a:buFont typeface="Wingdings" pitchFamily="2" charset="2"/>
              <a:buChar char="§"/>
            </a:pPr>
            <a:r>
              <a:rPr lang="en-US" altLang="en-US" sz="2000" dirty="0" smtClean="0"/>
              <a:t>Offers a premium to providers serving groups</a:t>
            </a:r>
            <a:endParaRPr lang="en-US" altLang="en-US" sz="2000" dirty="0"/>
          </a:p>
        </p:txBody>
      </p:sp>
    </p:spTree>
    <p:extLst>
      <p:ext uri="{BB962C8B-B14F-4D97-AF65-F5344CB8AC3E}">
        <p14:creationId xmlns:p14="http://schemas.microsoft.com/office/powerpoint/2010/main" val="3857949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Proposals – Community Living Support (cont.)</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077200" cy="2231380"/>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r>
              <a:rPr lang="en-US" altLang="en-US" sz="2400" dirty="0" smtClean="0">
                <a:solidFill>
                  <a:schemeClr val="tx2"/>
                </a:solidFill>
              </a:rPr>
              <a:t>Daily rate to be eliminated and 15-minute limits revised</a:t>
            </a:r>
          </a:p>
          <a:p>
            <a:pPr lvl="1" eaLnBrk="1" hangingPunct="1">
              <a:spcBef>
                <a:spcPts val="600"/>
              </a:spcBef>
              <a:buFont typeface="Wingdings" pitchFamily="2" charset="2"/>
              <a:buChar char="§"/>
            </a:pPr>
            <a:r>
              <a:rPr lang="en-US" altLang="en-US" sz="2000" dirty="0" smtClean="0">
                <a:solidFill>
                  <a:schemeClr val="tx2"/>
                </a:solidFill>
              </a:rPr>
              <a:t>Daily rate is eliminated because the variability in the amount of support provided (i.e., between 8 and 24 hours) prevents establishment of a rate that is fair to everyone</a:t>
            </a:r>
          </a:p>
          <a:p>
            <a:pPr lvl="1" eaLnBrk="1" hangingPunct="1">
              <a:spcBef>
                <a:spcPts val="600"/>
              </a:spcBef>
              <a:buFont typeface="Wingdings" pitchFamily="2" charset="2"/>
              <a:buChar char="§"/>
            </a:pPr>
            <a:endParaRPr lang="en-US" altLang="en-US" sz="2000" dirty="0">
              <a:solidFill>
                <a:schemeClr val="tx2"/>
              </a:solidFill>
            </a:endParaRPr>
          </a:p>
          <a:p>
            <a:pPr lvl="1" eaLnBrk="1" hangingPunct="1">
              <a:spcBef>
                <a:spcPts val="600"/>
              </a:spcBef>
              <a:buFont typeface="Wingdings" pitchFamily="2" charset="2"/>
              <a:buChar char="§"/>
            </a:pPr>
            <a:r>
              <a:rPr lang="en-US" altLang="en-US" sz="2000" dirty="0" smtClean="0">
                <a:solidFill>
                  <a:schemeClr val="tx2"/>
                </a:solidFill>
              </a:rPr>
              <a:t>Eliminating personal assistance retainer</a:t>
            </a:r>
          </a:p>
        </p:txBody>
      </p:sp>
    </p:spTree>
    <p:extLst>
      <p:ext uri="{BB962C8B-B14F-4D97-AF65-F5344CB8AC3E}">
        <p14:creationId xmlns:p14="http://schemas.microsoft.com/office/powerpoint/2010/main" val="4053092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152400"/>
            <a:ext cx="8458200" cy="685800"/>
          </a:xfrm>
        </p:spPr>
        <p:txBody>
          <a:bodyPr/>
          <a:lstStyle/>
          <a:p>
            <a:pPr algn="l" eaLnBrk="1" hangingPunct="1"/>
            <a:r>
              <a:rPr lang="en-US" altLang="en-US" sz="2800" dirty="0" smtClean="0"/>
              <a:t>Proposals – Community Living Support (cont.)</a:t>
            </a:r>
          </a:p>
        </p:txBody>
      </p:sp>
      <p:sp>
        <p:nvSpPr>
          <p:cNvPr id="6147" name="Line 4"/>
          <p:cNvSpPr>
            <a:spLocks noChangeShapeType="1"/>
          </p:cNvSpPr>
          <p:nvPr/>
        </p:nvSpPr>
        <p:spPr bwMode="auto">
          <a:xfrm>
            <a:off x="381000" y="990600"/>
            <a:ext cx="0" cy="5257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8" name="Line 5"/>
          <p:cNvSpPr>
            <a:spLocks noChangeShapeType="1"/>
          </p:cNvSpPr>
          <p:nvPr/>
        </p:nvSpPr>
        <p:spPr bwMode="auto">
          <a:xfrm>
            <a:off x="381000" y="1143000"/>
            <a:ext cx="8229600" cy="0"/>
          </a:xfrm>
          <a:prstGeom prst="line">
            <a:avLst/>
          </a:prstGeom>
          <a:noFill/>
          <a:ln w="19050">
            <a:solidFill>
              <a:srgbClr val="99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49" name="Line 6"/>
          <p:cNvSpPr>
            <a:spLocks noChangeShapeType="1"/>
          </p:cNvSpPr>
          <p:nvPr/>
        </p:nvSpPr>
        <p:spPr bwMode="auto">
          <a:xfrm>
            <a:off x="228600" y="990600"/>
            <a:ext cx="8458200" cy="0"/>
          </a:xfrm>
          <a:prstGeom prst="line">
            <a:avLst/>
          </a:prstGeom>
          <a:noFill/>
          <a:ln w="76200">
            <a:solidFill>
              <a:srgbClr val="003366"/>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50" name="Text Box 7"/>
          <p:cNvSpPr>
            <a:spLocks noChangeArrowheads="1"/>
          </p:cNvSpPr>
          <p:nvPr/>
        </p:nvSpPr>
        <p:spPr bwMode="auto">
          <a:xfrm>
            <a:off x="762000" y="1371600"/>
            <a:ext cx="8077200" cy="1661993"/>
          </a:xfrm>
          <a:custGeom>
            <a:avLst/>
            <a:gdLst>
              <a:gd name="T0" fmla="*/ 0 w 7772400"/>
              <a:gd name="T1" fmla="*/ 0 h 4432300"/>
              <a:gd name="T2" fmla="*/ 7772400 w 7772400"/>
              <a:gd name="T3" fmla="*/ 0 h 4432300"/>
              <a:gd name="T4" fmla="*/ 7772400 w 7772400"/>
              <a:gd name="T5" fmla="*/ 2300760 h 4432300"/>
              <a:gd name="T6" fmla="*/ 0 w 7772400"/>
              <a:gd name="T7" fmla="*/ 2300760 h 4432300"/>
              <a:gd name="T8" fmla="*/ 0 w 7772400"/>
              <a:gd name="T9" fmla="*/ 0 h 4432300"/>
              <a:gd name="T10" fmla="*/ 0 60000 65536"/>
              <a:gd name="T11" fmla="*/ 0 60000 65536"/>
              <a:gd name="T12" fmla="*/ 0 60000 65536"/>
              <a:gd name="T13" fmla="*/ 0 60000 65536"/>
              <a:gd name="T14" fmla="*/ 0 60000 65536"/>
              <a:gd name="T15" fmla="*/ 0 w 7772400"/>
              <a:gd name="T16" fmla="*/ 0 h 4432300"/>
              <a:gd name="T17" fmla="*/ 7772400 w 7772400"/>
              <a:gd name="T18" fmla="*/ 4432300 h 4432300"/>
            </a:gdLst>
            <a:ahLst/>
            <a:cxnLst>
              <a:cxn ang="T10">
                <a:pos x="T0" y="T1"/>
              </a:cxn>
              <a:cxn ang="T11">
                <a:pos x="T2" y="T3"/>
              </a:cxn>
              <a:cxn ang="T12">
                <a:pos x="T4" y="T5"/>
              </a:cxn>
              <a:cxn ang="T13">
                <a:pos x="T6" y="T7"/>
              </a:cxn>
              <a:cxn ang="T14">
                <a:pos x="T8" y="T9"/>
              </a:cxn>
            </a:cxnLst>
            <a:rect l="T15" t="T16" r="T17" b="T18"/>
            <a:pathLst>
              <a:path w="7772400" h="4432300">
                <a:moveTo>
                  <a:pt x="0" y="0"/>
                </a:moveTo>
                <a:lnTo>
                  <a:pt x="7772400" y="0"/>
                </a:lnTo>
                <a:lnTo>
                  <a:pt x="7772400" y="4432300"/>
                </a:lnTo>
                <a:lnTo>
                  <a:pt x="0" y="44323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spcBef>
                <a:spcPct val="20000"/>
              </a:spcBef>
              <a:buChar char="•"/>
              <a:defRPr sz="3200">
                <a:solidFill>
                  <a:schemeClr val="tx1"/>
                </a:solidFill>
                <a:latin typeface="Times New Roman" pitchFamily="18" charset="0"/>
              </a:defRPr>
            </a:lvl1pPr>
            <a:lvl2pPr marL="914400" indent="-45720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ts val="600"/>
              </a:spcBef>
              <a:buFont typeface="Wingdings" pitchFamily="2" charset="2"/>
              <a:buChar char="§"/>
            </a:pPr>
            <a:endParaRPr lang="en-US" altLang="en-US" sz="2400" dirty="0" smtClean="0"/>
          </a:p>
          <a:p>
            <a:pPr eaLnBrk="1" hangingPunct="1">
              <a:spcBef>
                <a:spcPts val="600"/>
              </a:spcBef>
              <a:buFont typeface="Wingdings" pitchFamily="2" charset="2"/>
              <a:buChar char="§"/>
            </a:pPr>
            <a:r>
              <a:rPr lang="en-US" altLang="en-US" sz="2400" dirty="0" smtClean="0"/>
              <a:t>Consumer-directed budgets will be the same as the annual budget limit for members receiving agency-directed services</a:t>
            </a:r>
          </a:p>
          <a:p>
            <a:pPr marL="685800" lvl="2" eaLnBrk="1" hangingPunct="1">
              <a:spcBef>
                <a:spcPts val="600"/>
              </a:spcBef>
              <a:buFont typeface="Wingdings" pitchFamily="2" charset="2"/>
              <a:buChar char="§"/>
            </a:pPr>
            <a:r>
              <a:rPr lang="en-US" altLang="en-US" sz="2000" dirty="0" smtClean="0"/>
              <a:t>Current annual limit of $46,909 to increase 10.1 percent to $51,660</a:t>
            </a:r>
          </a:p>
        </p:txBody>
      </p:sp>
    </p:spTree>
    <p:extLst>
      <p:ext uri="{BB962C8B-B14F-4D97-AF65-F5344CB8AC3E}">
        <p14:creationId xmlns:p14="http://schemas.microsoft.com/office/powerpoint/2010/main" val="223908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6433</TotalTime>
  <Words>872</Words>
  <Application>Microsoft Office PowerPoint</Application>
  <PresentationFormat>On-screen Show (4:3)</PresentationFormat>
  <Paragraphs>113</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Georgia Department of Behavioral Health &amp;  Developmental Disabilities   Residential and Respite Cost Study   Overview of Proposed Rate Models and  Changes to Service Requirements   July 14, 2015</vt:lpstr>
      <vt:lpstr>Background – Project Goals</vt:lpstr>
      <vt:lpstr>Background – Overview of Activities to Date</vt:lpstr>
      <vt:lpstr>Background – Remaining Activities</vt:lpstr>
      <vt:lpstr>Proposals – Group Homes</vt:lpstr>
      <vt:lpstr>Proposals – Host Homes</vt:lpstr>
      <vt:lpstr>Proposals – Community Living Support</vt:lpstr>
      <vt:lpstr>Proposals – Community Living Support (cont.)</vt:lpstr>
      <vt:lpstr>Proposals – Community Living Support (cont.)</vt:lpstr>
      <vt:lpstr>Proposals – Additional Residential Staffing</vt:lpstr>
      <vt:lpstr>Proposals – Respite</vt:lpstr>
      <vt:lpstr>Contact Information</vt:lpstr>
    </vt:vector>
  </TitlesOfParts>
  <Company>EP&amp;P Consulting,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Arizona Department of Economic Security, Division of Developmental Disabilities  Group Home Rate Models</dc:title>
  <dc:creator>Stephen Pawlowski</dc:creator>
  <cp:lastModifiedBy>Dawn</cp:lastModifiedBy>
  <cp:revision>349</cp:revision>
  <cp:lastPrinted>2015-07-13T21:42:21Z</cp:lastPrinted>
  <dcterms:created xsi:type="dcterms:W3CDTF">2006-05-24T15:29:12Z</dcterms:created>
  <dcterms:modified xsi:type="dcterms:W3CDTF">2015-07-16T11:21:54Z</dcterms:modified>
</cp:coreProperties>
</file>